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2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190E61E-AA75-4518-8921-1C1AEF73FAAD}" type="datetimeFigureOut">
              <a:rPr lang="en-US"/>
              <a:pPr>
                <a:defRPr/>
              </a:pPr>
              <a:t>2/18/2011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E7E35CA-D422-4509-961B-DC14200C82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E74C25D-39EF-4410-80B6-2CF29DB9C747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9835B5-614A-4D85-9B70-A391C7A9A6FA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F7EC040-1B6E-478D-A619-A6074A466940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BEF8EA-4049-49D3-B87E-3F49F08C49CB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652E744-5E8A-40F1-A98E-7185EC41F871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8280957-C571-4350-A00C-55B3F079BFDE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9B3D104-1632-4360-8418-9D8F16B8366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F444456-6FA6-4C06-999F-4D79C2DFBA6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5F02D08-6F88-437E-96DC-57B306CBF427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79E087-85BD-4B9D-A357-D74B4517C38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701D8-F90F-41E1-926A-E6CE0AE38135}" type="datetimeFigureOut">
              <a:rPr lang="en-US"/>
              <a:pPr>
                <a:defRPr/>
              </a:pPr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7C3D9-E43E-404A-A2B9-8302CA4BA8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271CE-1F30-4337-B66B-7F6E81C02FD5}" type="datetimeFigureOut">
              <a:rPr lang="en-US"/>
              <a:pPr>
                <a:defRPr/>
              </a:pPr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DA6E9-175D-449C-B79A-CEE7417A7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8BBAF-08A8-44EC-B07A-9923E4B86C33}" type="datetimeFigureOut">
              <a:rPr lang="en-US"/>
              <a:pPr>
                <a:defRPr/>
              </a:pPr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C8E74-B207-4AAD-AA47-DFBEB10DD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22C58-3E57-4B87-868C-01C4C982D232}" type="datetimeFigureOut">
              <a:rPr lang="en-US"/>
              <a:pPr>
                <a:defRPr/>
              </a:pPr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D06FD-DB96-43C6-A7D4-29329A1A0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5907A-F5D0-45D5-9629-A424032067FF}" type="datetimeFigureOut">
              <a:rPr lang="en-US"/>
              <a:pPr>
                <a:defRPr/>
              </a:pPr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C12B4-EF28-42DA-BF75-0ADAF0AF9E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0EF5-8F81-4B75-88BC-96871F4F5D1E}" type="datetimeFigureOut">
              <a:rPr lang="en-US"/>
              <a:pPr>
                <a:defRPr/>
              </a:pPr>
              <a:t>2/18/2011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5D0E0-9DD0-4849-AFB5-6C468A87B1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19631-7100-4C8B-8BC1-8688D4A63DE3}" type="datetimeFigureOut">
              <a:rPr lang="en-US"/>
              <a:pPr>
                <a:defRPr/>
              </a:pPr>
              <a:t>2/18/2011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B0F1B-BC92-433A-90B9-C2D43DDCEA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3B1B2-F7E3-4CB0-B714-0C801321CFFA}" type="datetimeFigureOut">
              <a:rPr lang="en-US"/>
              <a:pPr>
                <a:defRPr/>
              </a:pPr>
              <a:t>2/18/2011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44B95-BE86-4133-BDC7-8F4761C7F4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1B2DC-46E2-44C7-9A14-3F5C237A9F63}" type="datetimeFigureOut">
              <a:rPr lang="en-US"/>
              <a:pPr>
                <a:defRPr/>
              </a:pPr>
              <a:t>2/18/2011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C5237-B68D-4D1A-A890-FB11C0E3BD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5937E-1DAE-4AA4-B18B-A61A1F8D0DA8}" type="datetimeFigureOut">
              <a:rPr lang="en-US"/>
              <a:pPr>
                <a:defRPr/>
              </a:pPr>
              <a:t>2/18/2011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4ED9D-FC96-4548-8DC4-204F885205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A8C14-22FE-4CE3-89E5-F4FE888514E6}" type="datetimeFigureOut">
              <a:rPr lang="en-US"/>
              <a:pPr>
                <a:defRPr/>
              </a:pPr>
              <a:t>2/18/2011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A177C-457B-47C4-B904-640194C5C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710869-7325-49A4-B041-2C1FC6712A2E}" type="datetimeFigureOut">
              <a:rPr lang="en-US"/>
              <a:pPr>
                <a:defRPr/>
              </a:pPr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F99439-B557-4765-A378-801AF8AED7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9144000" cy="4800600"/>
          </a:xfrm>
          <a:solidFill>
            <a:schemeClr val="bg1"/>
          </a:solidFill>
        </p:spPr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Jamie likes playing the Playstation, the Xbox and play the Nintendo. </a:t>
            </a:r>
          </a:p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mtClean="0">
                <a:latin typeface="Times New Roman" pitchFamily="18" charset="0"/>
                <a:cs typeface="Times New Roman" pitchFamily="18" charset="0"/>
              </a:rPr>
            </a:br>
            <a:r>
              <a:rPr lang="en-US" smtClean="0">
                <a:latin typeface="Times New Roman" pitchFamily="18" charset="0"/>
                <a:cs typeface="Times New Roman" pitchFamily="18" charset="0"/>
              </a:rPr>
              <a:t>Jamie likes the Playstation, playing the Xbox, and the Nintendo.</a:t>
            </a:r>
          </a:p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mtClean="0">
                <a:latin typeface="Times New Roman" pitchFamily="18" charset="0"/>
                <a:cs typeface="Times New Roman" pitchFamily="18" charset="0"/>
              </a:rPr>
            </a:br>
            <a:r>
              <a:rPr lang="en-US" smtClean="0">
                <a:latin typeface="Times New Roman" pitchFamily="18" charset="0"/>
                <a:cs typeface="Times New Roman" pitchFamily="18" charset="0"/>
              </a:rPr>
              <a:t>Nancy likes playing the Playstation, the Xbox and the Nintendo.</a:t>
            </a:r>
            <a:br>
              <a:rPr lang="en-US" smtClean="0">
                <a:latin typeface="Times New Roman" pitchFamily="18" charset="0"/>
                <a:cs typeface="Times New Roman" pitchFamily="18" charset="0"/>
              </a:rPr>
            </a:b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0" y="0"/>
            <a:ext cx="76962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latin typeface="Calibri" pitchFamily="34" charset="0"/>
              </a:rPr>
              <a:t>What do you know? </a:t>
            </a:r>
          </a:p>
          <a:p>
            <a:endParaRPr lang="en-US" sz="3600">
              <a:latin typeface="Calibri" pitchFamily="34" charset="0"/>
            </a:endParaRPr>
          </a:p>
          <a:p>
            <a:r>
              <a:rPr lang="en-US" sz="3600">
                <a:latin typeface="Calibri" pitchFamily="34" charset="0"/>
              </a:rPr>
              <a:t> </a:t>
            </a:r>
            <a:r>
              <a:rPr lang="en-US" sz="3600" u="sng">
                <a:latin typeface="Calibri" pitchFamily="34" charset="0"/>
              </a:rPr>
              <a:t>One of these is incorrect: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One more try…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-Jordan played football, took a shower and has gone to sleep.</a:t>
            </a:r>
          </a:p>
          <a:p>
            <a:pPr>
              <a:buFont typeface="Arial" charset="0"/>
              <a:buNone/>
            </a:pPr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-Jordan played football, took a shower and went to sleep.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ctrTitle"/>
          </p:nvPr>
        </p:nvSpPr>
        <p:spPr>
          <a:xfrm>
            <a:off x="228600" y="914400"/>
            <a:ext cx="7772400" cy="2000250"/>
          </a:xfrm>
          <a:solidFill>
            <a:schemeClr val="bg1"/>
          </a:solidFill>
        </p:spPr>
        <p:txBody>
          <a:bodyPr/>
          <a:lstStyle/>
          <a:p>
            <a:r>
              <a:rPr lang="en-US" b="1" smtClean="0"/>
              <a:t>PARALLELISM is…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77000" cy="1905000"/>
          </a:xfrm>
          <a:solidFill>
            <a:schemeClr val="bg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dirty="0" smtClean="0">
                <a:solidFill>
                  <a:schemeClr val="tx1"/>
                </a:solidFill>
              </a:rPr>
              <a:t> -The </a:t>
            </a:r>
            <a:r>
              <a:rPr lang="en-US" sz="2200" dirty="0">
                <a:solidFill>
                  <a:schemeClr val="tx1"/>
                </a:solidFill>
              </a:rPr>
              <a:t>balance between two or more similar words or </a:t>
            </a:r>
            <a:r>
              <a:rPr lang="en-US" sz="2200" dirty="0" smtClean="0">
                <a:solidFill>
                  <a:schemeClr val="tx1"/>
                </a:solidFill>
              </a:rPr>
              <a:t>phrases. </a:t>
            </a:r>
            <a:endParaRPr lang="en-US" sz="220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dirty="0" smtClean="0">
                <a:solidFill>
                  <a:schemeClr val="tx1"/>
                </a:solidFill>
              </a:rPr>
              <a:t>-Parallelism </a:t>
            </a:r>
            <a:r>
              <a:rPr lang="en-US" sz="2200" dirty="0">
                <a:solidFill>
                  <a:schemeClr val="tx1"/>
                </a:solidFill>
              </a:rPr>
              <a:t>is also called parallel structure or parallel construction. Parallel construction prevents awkwardness, promotes clarity and improves readability.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In laymen’s terms…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Parellelism can be used to convert hard to understand sentences into easily readable text.</a:t>
            </a:r>
          </a:p>
          <a:p>
            <a:endParaRPr lang="en-US" smtClean="0"/>
          </a:p>
          <a:p>
            <a:r>
              <a:rPr lang="en-US" smtClean="0"/>
              <a:t>Example:</a:t>
            </a:r>
          </a:p>
          <a:p>
            <a:pPr>
              <a:buFont typeface="Arial" charset="0"/>
              <a:buNone/>
            </a:pPr>
            <a:r>
              <a:rPr lang="en-US" smtClean="0"/>
              <a:t>    “I like jogging and to play checkers.”  </a:t>
            </a:r>
            <a:r>
              <a:rPr lang="en-US" i="1" smtClean="0"/>
              <a:t>becomes</a:t>
            </a:r>
            <a:endParaRPr lang="en-US" smtClean="0"/>
          </a:p>
          <a:p>
            <a:pPr>
              <a:buFont typeface="Arial" charset="0"/>
              <a:buNone/>
            </a:pPr>
            <a:r>
              <a:rPr lang="en-US" smtClean="0"/>
              <a:t>	“I like jogging and playing checkers.”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/>
              <a:t>Used with elements joined by coordinating conjunctions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r>
              <a:rPr lang="en-US" smtClean="0"/>
              <a:t>My dad likes hunting and to play sports.  </a:t>
            </a:r>
            <a:r>
              <a:rPr lang="en-US" smtClean="0">
                <a:solidFill>
                  <a:srgbClr val="C00000"/>
                </a:solidFill>
              </a:rPr>
              <a:t>X</a:t>
            </a:r>
          </a:p>
          <a:p>
            <a:endParaRPr lang="en-US" smtClean="0"/>
          </a:p>
          <a:p>
            <a:r>
              <a:rPr lang="en-US" smtClean="0"/>
              <a:t>My dad likes hunting and playing sports.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/>
              <a:t>Parallelism is used with elements in lists or in a series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 can not decide if I like The Phantom Menace, The Clone Wars, or The Revenge of the Sith more.</a:t>
            </a:r>
          </a:p>
          <a:p>
            <a:endParaRPr lang="en-US" smtClean="0"/>
          </a:p>
          <a:p>
            <a:r>
              <a:rPr lang="en-US" smtClean="0"/>
              <a:t>I can not decide if I Like the Phantom Menace, The Clone Wars, or if I like The Revenge of the Sith more.  </a:t>
            </a:r>
            <a:r>
              <a:rPr lang="en-US" smtClean="0">
                <a:solidFill>
                  <a:srgbClr val="C00000"/>
                </a:solidFill>
              </a:rPr>
              <a:t>X</a:t>
            </a:r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/>
              <a:t>Parallelism is used with elements being compared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r>
              <a:rPr lang="en-US" smtClean="0"/>
              <a:t>I would rather be watching cartoons than to listen to music.  </a:t>
            </a:r>
            <a:r>
              <a:rPr lang="en-US" smtClean="0">
                <a:solidFill>
                  <a:srgbClr val="C00000"/>
                </a:solidFill>
              </a:rPr>
              <a:t>X</a:t>
            </a:r>
          </a:p>
          <a:p>
            <a:endParaRPr lang="en-US" smtClean="0"/>
          </a:p>
          <a:p>
            <a:r>
              <a:rPr lang="en-US" smtClean="0"/>
              <a:t>I would rather be watching cartoons than listening to music.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/>
              <a:t>Parallelism is used with elements joined by a linking verb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457200" y="2332038"/>
            <a:ext cx="8229600" cy="4525962"/>
          </a:xfrm>
        </p:spPr>
        <p:txBody>
          <a:bodyPr/>
          <a:lstStyle/>
          <a:p>
            <a:r>
              <a:rPr lang="en-US" smtClean="0"/>
              <a:t>To tackle well is to play good football.</a:t>
            </a:r>
          </a:p>
          <a:p>
            <a:endParaRPr lang="en-US" smtClean="0"/>
          </a:p>
          <a:p>
            <a:r>
              <a:rPr lang="en-US" smtClean="0"/>
              <a:t>To tackle well is playing good football.  </a:t>
            </a:r>
            <a:r>
              <a:rPr lang="en-US" smtClean="0">
                <a:solidFill>
                  <a:srgbClr val="C00000"/>
                </a:solidFill>
              </a:rPr>
              <a:t>X</a:t>
            </a:r>
            <a:endParaRPr 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/>
              <a:t>Parallelism is used with elements joined by a correlative conjunction  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6783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Anthony not only wants dinner but also desert. </a:t>
            </a:r>
            <a:r>
              <a:rPr lang="en-US" smtClean="0">
                <a:solidFill>
                  <a:srgbClr val="C00000"/>
                </a:solidFill>
              </a:rPr>
              <a:t>X</a:t>
            </a:r>
          </a:p>
          <a:p>
            <a:endParaRPr lang="en-US" smtClean="0">
              <a:solidFill>
                <a:srgbClr val="C00000"/>
              </a:solidFill>
            </a:endParaRPr>
          </a:p>
          <a:p>
            <a:pPr>
              <a:buFont typeface="Arial" charset="0"/>
              <a:buNone/>
            </a:pPr>
            <a:r>
              <a:rPr lang="en-US" smtClean="0"/>
              <a:t>-Anthony wants not only dinner but also desert.</a:t>
            </a:r>
          </a:p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r>
              <a:rPr lang="en-US" u="sng" smtClean="0"/>
              <a:t>Also correct:</a:t>
            </a:r>
          </a:p>
          <a:p>
            <a:pPr>
              <a:buFont typeface="Arial" charset="0"/>
              <a:buNone/>
            </a:pPr>
            <a:r>
              <a:rPr lang="en-US" smtClean="0"/>
              <a:t>-Anthony not only wants dinner but also wants desert.</a:t>
            </a:r>
          </a:p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</TotalTime>
  <Words>307</Words>
  <Application>Microsoft Office PowerPoint</Application>
  <PresentationFormat>On-screen Show (4:3)</PresentationFormat>
  <Paragraphs>56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Arial</vt:lpstr>
      <vt:lpstr>Times New Roman</vt:lpstr>
      <vt:lpstr>Office Theme</vt:lpstr>
      <vt:lpstr>Slide 1</vt:lpstr>
      <vt:lpstr>One more try…</vt:lpstr>
      <vt:lpstr>PARALLELISM is…</vt:lpstr>
      <vt:lpstr>In laymen’s terms…</vt:lpstr>
      <vt:lpstr>Used with elements joined by coordinating conjunctions</vt:lpstr>
      <vt:lpstr>Parallelism is used with elements in lists or in a series</vt:lpstr>
      <vt:lpstr>Parallelism is used with elements being compared</vt:lpstr>
      <vt:lpstr>Parallelism is used with elements joined by a linking verb</vt:lpstr>
      <vt:lpstr>Parallelism is used with elements joined by a correlative conjunction  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Jamie Young</dc:creator>
  <cp:lastModifiedBy>Sab</cp:lastModifiedBy>
  <cp:revision>10</cp:revision>
  <dcterms:created xsi:type="dcterms:W3CDTF">2011-02-17T22:45:28Z</dcterms:created>
  <dcterms:modified xsi:type="dcterms:W3CDTF">2011-02-18T05:01:41Z</dcterms:modified>
</cp:coreProperties>
</file>